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323" r:id="rId2"/>
    <p:sldId id="257" r:id="rId3"/>
    <p:sldId id="258" r:id="rId4"/>
    <p:sldId id="320" r:id="rId5"/>
    <p:sldId id="321" r:id="rId6"/>
    <p:sldId id="324" r:id="rId7"/>
    <p:sldId id="326" r:id="rId8"/>
    <p:sldId id="327" r:id="rId9"/>
    <p:sldId id="325" r:id="rId10"/>
    <p:sldId id="328" r:id="rId11"/>
    <p:sldId id="329" r:id="rId12"/>
    <p:sldId id="330" r:id="rId13"/>
    <p:sldId id="331" r:id="rId14"/>
    <p:sldId id="259" r:id="rId15"/>
    <p:sldId id="260" r:id="rId16"/>
    <p:sldId id="332" r:id="rId17"/>
    <p:sldId id="333" r:id="rId18"/>
    <p:sldId id="334" r:id="rId19"/>
    <p:sldId id="335" r:id="rId20"/>
    <p:sldId id="336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4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5F656-1540-42CA-AD7D-4CEF76D89D92}" type="datetimeFigureOut">
              <a:rPr lang="en-IN" smtClean="0"/>
              <a:pPr/>
              <a:t>25-09-2023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EFDD1-30D0-4BE1-A7E5-AA9DFDCD1DB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352504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xmlns="" id="{7645226B-C320-4FD0-856F-252F41EA2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149EBF9-7F1D-4EC6-8878-BD893B53D350}" type="slidenum">
              <a:rPr lang="en-US" altLang="en-US" b="0" smtClean="0"/>
              <a:pPr/>
              <a:t>1</a:t>
            </a:fld>
            <a:endParaRPr lang="en-US" altLang="en-US" b="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xmlns="" id="{229D3E67-F8FA-4084-95AF-A479D2EF0C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xmlns="" id="{1BF5C517-7822-4419-BD6C-63B1E5CBA7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xmlns="" id="{E600E63A-1D17-42CE-AE8B-69F0FF0EA9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D9E9BD-84AD-4AEE-8A68-B39D3B02DA6E}" type="slidenum">
              <a:rPr lang="en-US" altLang="en-US" b="0" smtClean="0"/>
              <a:pPr/>
              <a:t>2</a:t>
            </a:fld>
            <a:endParaRPr lang="en-US" altLang="en-US" b="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xmlns="" id="{E3497ADC-53E5-4D63-9B54-82B72EDD47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xmlns="" id="{3BF63E85-2CA9-4767-94A0-E7E5C6E6A7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xmlns="" id="{E5D6A6BE-8CF5-4C97-AD3B-AAE8404FC9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2E226D1-481C-4EF9-A345-ADABC1D8EC08}" type="slidenum">
              <a:rPr lang="en-US" altLang="en-US" b="0" smtClean="0"/>
              <a:pPr/>
              <a:t>3</a:t>
            </a:fld>
            <a:endParaRPr lang="en-US" altLang="en-US" b="0"/>
          </a:p>
        </p:txBody>
      </p:sp>
      <p:sp>
        <p:nvSpPr>
          <p:cNvPr id="63491" name="Rectangle 1026">
            <a:extLst>
              <a:ext uri="{FF2B5EF4-FFF2-40B4-BE49-F238E27FC236}">
                <a16:creationId xmlns:a16="http://schemas.microsoft.com/office/drawing/2014/main" xmlns="" id="{EB90E76F-58E0-484F-AB1D-CF3583827E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1027">
            <a:extLst>
              <a:ext uri="{FF2B5EF4-FFF2-40B4-BE49-F238E27FC236}">
                <a16:creationId xmlns:a16="http://schemas.microsoft.com/office/drawing/2014/main" xmlns="" id="{8EE0ADCB-E7C0-4859-BEFE-BBBC4911B5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xmlns="" id="{975609DF-D862-4A0E-9747-94C2F2D7A8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A750AC-6DAE-4B21-8860-AECC1D5BB5CF}" type="slidenum">
              <a:rPr lang="en-US" altLang="en-US" b="0" smtClean="0"/>
              <a:pPr/>
              <a:t>14</a:t>
            </a:fld>
            <a:endParaRPr lang="en-US" altLang="en-US" b="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xmlns="" id="{F62D3BED-4BC7-4716-B4D3-515427754A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xmlns="" id="{658F9B54-C2F5-498F-A85C-448171D09E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xmlns="" id="{52002F23-593D-434A-8DD5-DFB3328E70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7EDDD3-4C88-4D7E-A3BB-2E61DA34A264}" type="slidenum">
              <a:rPr lang="en-US" altLang="en-US" b="0" smtClean="0"/>
              <a:pPr/>
              <a:t>15</a:t>
            </a:fld>
            <a:endParaRPr lang="en-US" altLang="en-US" b="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xmlns="" id="{6841E9ED-6469-4140-B13B-12D6169140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xmlns="" id="{699CDBEA-9315-41D2-B628-7E99BF5153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xmlns="" id="{56E7C062-0D33-4F86-999D-75CA0664FF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64A7E77-3DCD-4D75-B265-C47A99BB0E8B}" type="slidenum">
              <a:rPr lang="en-US" altLang="en-US" b="0" smtClean="0"/>
              <a:pPr/>
              <a:t>21</a:t>
            </a:fld>
            <a:endParaRPr lang="en-US" altLang="en-US" b="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xmlns="" id="{AF250B58-E665-403B-9F96-F43186478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xmlns="" id="{13F1F8F0-72EB-4D44-BCD3-7FF06D23B7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>
            <a:extLst>
              <a:ext uri="{FF2B5EF4-FFF2-40B4-BE49-F238E27FC236}">
                <a16:creationId xmlns:a16="http://schemas.microsoft.com/office/drawing/2014/main" xmlns="" id="{BD648ABD-DA2A-4B8A-8BD5-46274D930B4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 Tata McGraw-Hill Publishing Company Limited, Management Accounting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xmlns="" id="{CB692314-481C-452A-B7AA-4E67360E65E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7-</a:t>
            </a:r>
            <a:fld id="{305908C3-2678-4D6C-B509-01B55F50B0CA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xmlns="" id="{76297FC5-3857-4DF5-9C1A-17D32278C3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Chapter 7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xmlns="" id="{C748C6F2-D4FA-4443-A00C-30D743353D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982788" y="3429000"/>
            <a:ext cx="8075612" cy="2362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sz="4400" dirty="0"/>
              <a:t>Cost Concepts </a:t>
            </a:r>
            <a:br>
              <a:rPr lang="en-US" altLang="en-US" sz="4400" dirty="0"/>
            </a:br>
            <a:endParaRPr lang="en-US" altLang="en-US" sz="4400" dirty="0"/>
          </a:p>
          <a:p>
            <a:pPr eaLnBrk="1" hangingPunct="1">
              <a:defRPr/>
            </a:pPr>
            <a:r>
              <a:rPr lang="en-US" altLang="en-US" sz="4400" dirty="0"/>
              <a:t>And Management Needs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131" y="0"/>
            <a:ext cx="11351623" cy="293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449" y="2916147"/>
            <a:ext cx="11412494" cy="181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453" y="4741817"/>
            <a:ext cx="11549244" cy="14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9000" y="323715"/>
            <a:ext cx="11279823" cy="2537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577" y="3004457"/>
            <a:ext cx="11325497" cy="2468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2869" y="327525"/>
            <a:ext cx="11568021" cy="238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955" y="2587398"/>
            <a:ext cx="11467873" cy="19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599" y="4373200"/>
            <a:ext cx="11426915" cy="1949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6650" y="781050"/>
            <a:ext cx="7373938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2">
            <a:extLst>
              <a:ext uri="{FF2B5EF4-FFF2-40B4-BE49-F238E27FC236}">
                <a16:creationId xmlns:a16="http://schemas.microsoft.com/office/drawing/2014/main" xmlns="" id="{5FE45CE6-EC59-4374-8B84-AE8848618D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 Tata McGraw-Hill Publishing Company Limited, Management Accounting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645CE3D0-2884-472B-8FFF-9B4A620315B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7-</a:t>
            </a:r>
            <a:fld id="{F3A9CC02-D7F0-40D3-B156-20595C3EE240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sp>
        <p:nvSpPr>
          <p:cNvPr id="159748" name="Rectangle 4">
            <a:extLst>
              <a:ext uri="{FF2B5EF4-FFF2-40B4-BE49-F238E27FC236}">
                <a16:creationId xmlns:a16="http://schemas.microsoft.com/office/drawing/2014/main" xmlns="" id="{D7216415-D33F-44B7-9792-C2A2F7DF2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09900" y="1028700"/>
            <a:ext cx="6172200" cy="10287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altLang="en-US" sz="3375"/>
              <a:t>Cost Concepts </a:t>
            </a:r>
            <a:br>
              <a:rPr lang="en-US" altLang="en-US" sz="3375"/>
            </a:br>
            <a:r>
              <a:rPr lang="en-US" altLang="en-US" sz="3375"/>
              <a:t>For Decision- Making</a:t>
            </a:r>
          </a:p>
        </p:txBody>
      </p:sp>
      <p:sp>
        <p:nvSpPr>
          <p:cNvPr id="64517" name="Oval 5">
            <a:extLst>
              <a:ext uri="{FF2B5EF4-FFF2-40B4-BE49-F238E27FC236}">
                <a16:creationId xmlns:a16="http://schemas.microsoft.com/office/drawing/2014/main" xmlns="" id="{43D9BC2C-58C9-4DED-B2A1-B1A3F1F9B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1300" y="2457450"/>
            <a:ext cx="3136900" cy="1143000"/>
          </a:xfrm>
          <a:prstGeom prst="ellipse">
            <a:avLst/>
          </a:prstGeom>
          <a:solidFill>
            <a:srgbClr val="339966"/>
          </a:solidFill>
          <a:ln>
            <a:noFill/>
          </a:ln>
          <a:effectLst>
            <a:outerShdw dist="107763" dir="13500000" algn="ctr" rotWithShape="0">
              <a:srgbClr val="FF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100"/>
              <a:t>Relevant and Irrelevant Costs </a:t>
            </a:r>
          </a:p>
        </p:txBody>
      </p:sp>
      <p:sp>
        <p:nvSpPr>
          <p:cNvPr id="64518" name="Oval 6">
            <a:extLst>
              <a:ext uri="{FF2B5EF4-FFF2-40B4-BE49-F238E27FC236}">
                <a16:creationId xmlns:a16="http://schemas.microsoft.com/office/drawing/2014/main" xmlns="" id="{B864F2D0-4992-4A9E-9BD7-B4D6998F30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8851" y="2457450"/>
            <a:ext cx="3317875" cy="1143000"/>
          </a:xfrm>
          <a:prstGeom prst="ellipse">
            <a:avLst/>
          </a:prstGeom>
          <a:solidFill>
            <a:srgbClr val="339966"/>
          </a:solidFill>
          <a:ln>
            <a:noFill/>
          </a:ln>
          <a:effectLst>
            <a:outerShdw dist="107763" dir="13500000" algn="ctr" rotWithShape="0">
              <a:srgbClr val="FF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100"/>
              <a:t>Differential Costs </a:t>
            </a:r>
          </a:p>
        </p:txBody>
      </p:sp>
      <p:sp>
        <p:nvSpPr>
          <p:cNvPr id="64519" name="Oval 7">
            <a:extLst>
              <a:ext uri="{FF2B5EF4-FFF2-40B4-BE49-F238E27FC236}">
                <a16:creationId xmlns:a16="http://schemas.microsoft.com/office/drawing/2014/main" xmlns="" id="{57EDFEE5-B80F-4E49-AAF8-0AE69E7A1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8450" y="4135438"/>
            <a:ext cx="3136900" cy="1143000"/>
          </a:xfrm>
          <a:prstGeom prst="ellipse">
            <a:avLst/>
          </a:prstGeom>
          <a:solidFill>
            <a:srgbClr val="339966"/>
          </a:solidFill>
          <a:ln>
            <a:noFill/>
          </a:ln>
          <a:effectLst>
            <a:outerShdw dist="107763" dir="13500000" algn="ctr" rotWithShape="0">
              <a:srgbClr val="FF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100"/>
              <a:t>Out-of-pocket Costs and Sunk Costs </a:t>
            </a:r>
          </a:p>
        </p:txBody>
      </p:sp>
      <p:sp>
        <p:nvSpPr>
          <p:cNvPr id="64520" name="Oval 8">
            <a:extLst>
              <a:ext uri="{FF2B5EF4-FFF2-40B4-BE49-F238E27FC236}">
                <a16:creationId xmlns:a16="http://schemas.microsoft.com/office/drawing/2014/main" xmlns="" id="{D0B7F7BE-8C81-4B33-944E-344576CD38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150" y="4137026"/>
            <a:ext cx="3136900" cy="1177925"/>
          </a:xfrm>
          <a:prstGeom prst="ellipse">
            <a:avLst/>
          </a:prstGeom>
          <a:solidFill>
            <a:srgbClr val="339966"/>
          </a:solidFill>
          <a:ln>
            <a:noFill/>
          </a:ln>
          <a:effectLst>
            <a:outerShdw dist="107763" dir="13500000" algn="ctr" rotWithShape="0">
              <a:srgbClr val="FF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100"/>
              <a:t>Opportunity Costs and Imputed Costs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>
            <a:extLst>
              <a:ext uri="{FF2B5EF4-FFF2-40B4-BE49-F238E27FC236}">
                <a16:creationId xmlns:a16="http://schemas.microsoft.com/office/drawing/2014/main" xmlns="" id="{F41A5AD4-DC8F-4DD5-A68D-F0A526A3C3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 Tata McGraw-Hill Publishing Company Limited, Management Accounting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xmlns="" id="{08FA9712-3337-4A62-B891-17FDEC2A65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7-</a:t>
            </a:r>
            <a:fld id="{64F49D0F-B465-4114-9CC1-4C2FFBDCC0F3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66564" name="Rectangle 2">
            <a:extLst>
              <a:ext uri="{FF2B5EF4-FFF2-40B4-BE49-F238E27FC236}">
                <a16:creationId xmlns:a16="http://schemas.microsoft.com/office/drawing/2014/main" xmlns="" id="{E20E8F5C-4815-4FBF-BE68-12185576A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1952626"/>
            <a:ext cx="6376988" cy="1114425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en-US" sz="1650"/>
              <a:t>	Costs which are influenced by a decision are a relevant cost and cost which is not affected by a decision</a:t>
            </a:r>
            <a:br>
              <a:rPr lang="en-US" altLang="en-US" sz="1650"/>
            </a:br>
            <a:r>
              <a:rPr lang="en-US" altLang="en-US" sz="1650"/>
              <a:t> is irrelevant cost. </a:t>
            </a:r>
          </a:p>
        </p:txBody>
      </p:sp>
      <p:sp>
        <p:nvSpPr>
          <p:cNvPr id="66565" name="Rectangle 3">
            <a:extLst>
              <a:ext uri="{FF2B5EF4-FFF2-40B4-BE49-F238E27FC236}">
                <a16:creationId xmlns:a16="http://schemas.microsoft.com/office/drawing/2014/main" xmlns="" id="{DD0A4538-A737-45B3-81A8-8EC9BB786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3813176"/>
            <a:ext cx="6376988" cy="1444625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en-US" sz="1650"/>
              <a:t>Differential/incremental costs are the differential/additional costs which would be incurred if the management </a:t>
            </a:r>
            <a:br>
              <a:rPr lang="en-US" altLang="en-US" sz="1650"/>
            </a:br>
            <a:r>
              <a:rPr lang="en-US" altLang="en-US" sz="1650"/>
              <a:t>chooses one course of action as opposed to </a:t>
            </a:r>
            <a:br>
              <a:rPr lang="en-US" altLang="en-US" sz="1650"/>
            </a:br>
            <a:r>
              <a:rPr lang="en-US" altLang="en-US" sz="1650"/>
              <a:t>another. They are differential/incremental </a:t>
            </a:r>
            <a:br>
              <a:rPr lang="en-US" altLang="en-US" sz="1650"/>
            </a:br>
            <a:r>
              <a:rPr lang="en-US" altLang="en-US" sz="1650"/>
              <a:t>costs caused by a particular decision. </a:t>
            </a:r>
          </a:p>
        </p:txBody>
      </p:sp>
      <p:sp>
        <p:nvSpPr>
          <p:cNvPr id="66566" name="Text Box 5">
            <a:extLst>
              <a:ext uri="{FF2B5EF4-FFF2-40B4-BE49-F238E27FC236}">
                <a16:creationId xmlns:a16="http://schemas.microsoft.com/office/drawing/2014/main" xmlns="" id="{B51444B2-48FF-4792-95A5-37FB1BD3B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0" y="1389064"/>
            <a:ext cx="6376988" cy="611187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75"/>
              <a:t>Relevant and Irrelevant costs </a:t>
            </a:r>
          </a:p>
        </p:txBody>
      </p:sp>
      <p:sp>
        <p:nvSpPr>
          <p:cNvPr id="66567" name="Text Box 6">
            <a:extLst>
              <a:ext uri="{FF2B5EF4-FFF2-40B4-BE49-F238E27FC236}">
                <a16:creationId xmlns:a16="http://schemas.microsoft.com/office/drawing/2014/main" xmlns="" id="{DE786700-E776-4A3C-8580-208B7F545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0" y="3200401"/>
            <a:ext cx="6376988" cy="612775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75"/>
              <a:t>Differential costs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154" y="339634"/>
            <a:ext cx="10816046" cy="6152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1885" y="326572"/>
            <a:ext cx="11560629" cy="6008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82" y="209006"/>
            <a:ext cx="11416937" cy="6165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451" y="0"/>
            <a:ext cx="10946675" cy="6675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2">
            <a:extLst>
              <a:ext uri="{FF2B5EF4-FFF2-40B4-BE49-F238E27FC236}">
                <a16:creationId xmlns:a16="http://schemas.microsoft.com/office/drawing/2014/main" xmlns="" id="{1C35D195-828A-4718-BC1B-4FE1A6DF26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 Tata McGraw-Hill Publishing Company Limited, Management Accounting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xmlns="" id="{10DAB304-E2B0-4963-8884-C51DC1A340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7-</a:t>
            </a:r>
            <a:fld id="{E4619553-2F97-4B16-9399-E0016B69120A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155652" name="Rectangle 4">
            <a:extLst>
              <a:ext uri="{FF2B5EF4-FFF2-40B4-BE49-F238E27FC236}">
                <a16:creationId xmlns:a16="http://schemas.microsoft.com/office/drawing/2014/main" xmlns="" id="{8C08A818-77DF-43E7-AFFB-C2AD260D52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Cost Concepts For Control</a:t>
            </a:r>
          </a:p>
        </p:txBody>
      </p:sp>
      <p:sp>
        <p:nvSpPr>
          <p:cNvPr id="60421" name="Oval 5">
            <a:extLst>
              <a:ext uri="{FF2B5EF4-FFF2-40B4-BE49-F238E27FC236}">
                <a16:creationId xmlns:a16="http://schemas.microsoft.com/office/drawing/2014/main" xmlns="" id="{8740C6B0-C10B-4087-8CD2-97467EEAD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714" y="2400300"/>
            <a:ext cx="5106987" cy="800100"/>
          </a:xfrm>
          <a:prstGeom prst="ellipse">
            <a:avLst/>
          </a:prstGeom>
          <a:solidFill>
            <a:srgbClr val="339966"/>
          </a:solidFill>
          <a:ln>
            <a:noFill/>
          </a:ln>
          <a:effectLst>
            <a:outerShdw dist="107763" dir="13500000" algn="ctr" rotWithShape="0">
              <a:srgbClr val="FFFF08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lvl1pPr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75"/>
              <a:t>(i) Responsibility Cost</a:t>
            </a:r>
          </a:p>
        </p:txBody>
      </p:sp>
      <p:sp>
        <p:nvSpPr>
          <p:cNvPr id="60422" name="Oval 6">
            <a:extLst>
              <a:ext uri="{FF2B5EF4-FFF2-40B4-BE49-F238E27FC236}">
                <a16:creationId xmlns:a16="http://schemas.microsoft.com/office/drawing/2014/main" xmlns="" id="{8DF78BB8-B5B7-43BE-A32B-90CEF0D71D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5664" y="3429000"/>
            <a:ext cx="5400675" cy="800100"/>
          </a:xfrm>
          <a:prstGeom prst="ellipse">
            <a:avLst/>
          </a:prstGeom>
          <a:solidFill>
            <a:srgbClr val="339966"/>
          </a:solidFill>
          <a:ln>
            <a:noFill/>
          </a:ln>
          <a:effectLst>
            <a:outerShdw dist="107763" dir="13500000" algn="ctr" rotWithShape="0">
              <a:srgbClr val="FFFF08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lvl1pPr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75"/>
              <a:t>(ii) Controllable and Non-</a:t>
            </a:r>
            <a:br>
              <a:rPr lang="en-US" altLang="en-US" sz="1875"/>
            </a:br>
            <a:r>
              <a:rPr lang="en-US" altLang="en-US" sz="1875"/>
              <a:t> Controllable Costs</a:t>
            </a:r>
          </a:p>
        </p:txBody>
      </p:sp>
      <p:sp>
        <p:nvSpPr>
          <p:cNvPr id="60423" name="Oval 7">
            <a:extLst>
              <a:ext uri="{FF2B5EF4-FFF2-40B4-BE49-F238E27FC236}">
                <a16:creationId xmlns:a16="http://schemas.microsoft.com/office/drawing/2014/main" xmlns="" id="{6E68ECB1-F130-4C54-99D8-59FE98CA5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1714" y="4572000"/>
            <a:ext cx="5106987" cy="800100"/>
          </a:xfrm>
          <a:prstGeom prst="ellipse">
            <a:avLst/>
          </a:prstGeom>
          <a:solidFill>
            <a:srgbClr val="339966"/>
          </a:solidFill>
          <a:ln>
            <a:noFill/>
          </a:ln>
          <a:effectLst>
            <a:outerShdw dist="107763" dir="13500000" algn="ctr" rotWithShape="0">
              <a:srgbClr val="FFFF08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anchor="ctr" anchorCtr="1"/>
          <a:lstStyle>
            <a:lvl1pPr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75"/>
              <a:t>(iii) Direct and Indirect Costs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143" y="248195"/>
            <a:ext cx="10829108" cy="5652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>
            <a:extLst>
              <a:ext uri="{FF2B5EF4-FFF2-40B4-BE49-F238E27FC236}">
                <a16:creationId xmlns:a16="http://schemas.microsoft.com/office/drawing/2014/main" xmlns="" id="{41CBE483-D523-412C-A9FC-12DD8BEC51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 Tata McGraw-Hill Publishing Company Limited, Management Accounting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xmlns="" id="{87EB7D0D-319D-42EA-9799-0643535C8F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7-</a:t>
            </a:r>
            <a:fld id="{8C1C855D-1A32-48CB-A450-FE025C664D0E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68612" name="Rectangle 5">
            <a:extLst>
              <a:ext uri="{FF2B5EF4-FFF2-40B4-BE49-F238E27FC236}">
                <a16:creationId xmlns:a16="http://schemas.microsoft.com/office/drawing/2014/main" xmlns="" id="{8CE019BB-B952-43E4-ACE2-CBB97FB0B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1600200"/>
            <a:ext cx="6376988" cy="120015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en-US" sz="1650"/>
              <a:t>A cost which requires a current/future cash expenditure </a:t>
            </a:r>
            <a:br>
              <a:rPr lang="en-US" altLang="en-US" sz="1650"/>
            </a:br>
            <a:r>
              <a:rPr lang="en-US" altLang="en-US" sz="1650"/>
              <a:t>as a result of a decision is an out of pocket cost. </a:t>
            </a:r>
            <a:br>
              <a:rPr lang="en-US" altLang="en-US" sz="1650"/>
            </a:br>
            <a:r>
              <a:rPr lang="en-US" altLang="en-US" sz="1650"/>
              <a:t>Costs which have already been incurred in </a:t>
            </a:r>
            <a:br>
              <a:rPr lang="en-US" altLang="en-US" sz="1650"/>
            </a:br>
            <a:r>
              <a:rPr lang="en-US" altLang="en-US" sz="1650"/>
              <a:t>the past are sunk costs. </a:t>
            </a:r>
          </a:p>
        </p:txBody>
      </p:sp>
      <p:sp>
        <p:nvSpPr>
          <p:cNvPr id="68613" name="Text Box 6">
            <a:extLst>
              <a:ext uri="{FF2B5EF4-FFF2-40B4-BE49-F238E27FC236}">
                <a16:creationId xmlns:a16="http://schemas.microsoft.com/office/drawing/2014/main" xmlns="" id="{3EB463CF-52D6-4423-99C2-2C30D14B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0" y="1200150"/>
            <a:ext cx="6376988" cy="457200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75"/>
              <a:t>Out-of-pocket costs and Sunk costs </a:t>
            </a:r>
          </a:p>
        </p:txBody>
      </p:sp>
      <p:sp>
        <p:nvSpPr>
          <p:cNvPr id="68614" name="Text Box 7">
            <a:extLst>
              <a:ext uri="{FF2B5EF4-FFF2-40B4-BE49-F238E27FC236}">
                <a16:creationId xmlns:a16="http://schemas.microsoft.com/office/drawing/2014/main" xmlns="" id="{C066ECDB-2CC2-4BE3-8A8A-C239F5F22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0" y="3257550"/>
            <a:ext cx="6376988" cy="457200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75"/>
              <a:t>Opportunity costs and Imputed costs </a:t>
            </a:r>
          </a:p>
        </p:txBody>
      </p:sp>
      <p:sp>
        <p:nvSpPr>
          <p:cNvPr id="68615" name="Rectangle 8">
            <a:extLst>
              <a:ext uri="{FF2B5EF4-FFF2-40B4-BE49-F238E27FC236}">
                <a16:creationId xmlns:a16="http://schemas.microsoft.com/office/drawing/2014/main" xmlns="" id="{26C1EDB0-8013-4917-BD9F-683C34BCD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3714750"/>
            <a:ext cx="6376988" cy="13716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lang="en-US" altLang="en-US" sz="1650"/>
              <a:t>Opportunity cost represents the benefits foregone by not choosing the second best alternative in favour of the </a:t>
            </a:r>
            <a:br>
              <a:rPr lang="en-US" altLang="en-US" sz="1650"/>
            </a:br>
            <a:r>
              <a:rPr lang="en-US" altLang="en-US" sz="1650"/>
              <a:t>best one. Imputed costs are hypothetical costs that </a:t>
            </a:r>
            <a:br>
              <a:rPr lang="en-US" altLang="en-US" sz="1650"/>
            </a:br>
            <a:r>
              <a:rPr lang="en-US" altLang="en-US" sz="1650"/>
              <a:t>must be considered for correct decision, </a:t>
            </a:r>
            <a:br>
              <a:rPr lang="en-US" altLang="en-US" sz="1650"/>
            </a:br>
            <a:r>
              <a:rPr lang="en-US" altLang="en-US" sz="1650"/>
              <a:t>for example, interest cost.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1">
            <a:extLst>
              <a:ext uri="{FF2B5EF4-FFF2-40B4-BE49-F238E27FC236}">
                <a16:creationId xmlns:a16="http://schemas.microsoft.com/office/drawing/2014/main" xmlns="" id="{3F9CE66E-6C00-4716-B9AD-2BC58F10B4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 Tata McGraw-Hill Publishing Company Limited, Management Accounting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xmlns="" id="{A7A404E4-9C76-4076-8653-3E8661457F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7-</a:t>
            </a:r>
            <a:fld id="{9BCFF74C-4410-4110-911A-181AB84410C8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62468" name="Rectangle 5">
            <a:extLst>
              <a:ext uri="{FF2B5EF4-FFF2-40B4-BE49-F238E27FC236}">
                <a16:creationId xmlns:a16="http://schemas.microsoft.com/office/drawing/2014/main" xmlns="" id="{7F58F9C2-1540-4C0E-B90E-B5B139915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1543050"/>
            <a:ext cx="6376988" cy="62865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500"/>
              <a:t>     Responsibility costs are costs which are classified/identified /accumulated with the person(s) responsible for their incurrence. </a:t>
            </a:r>
          </a:p>
        </p:txBody>
      </p:sp>
      <p:sp>
        <p:nvSpPr>
          <p:cNvPr id="62469" name="Rectangle 6">
            <a:extLst>
              <a:ext uri="{FF2B5EF4-FFF2-40B4-BE49-F238E27FC236}">
                <a16:creationId xmlns:a16="http://schemas.microsoft.com/office/drawing/2014/main" xmlns="" id="{1260668B-2941-4F60-BF19-E281CB1BE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2617788"/>
            <a:ext cx="6376988" cy="1096962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500"/>
              <a:t>     An item of cost is controllable if the amount of cost incurred in (assigned to) a responsibility centre is significantly  influenced </a:t>
            </a:r>
            <a:br>
              <a:rPr lang="en-US" altLang="en-US" sz="1500"/>
            </a:br>
            <a:r>
              <a:rPr lang="en-US" altLang="en-US" sz="1500"/>
              <a:t>by the actions of the manager of the  responsibility </a:t>
            </a:r>
            <a:br>
              <a:rPr lang="en-US" altLang="en-US" sz="1500"/>
            </a:br>
            <a:r>
              <a:rPr lang="en-US" altLang="en-US" sz="1500"/>
              <a:t>centre. Otherwise, it is non-controllable. </a:t>
            </a:r>
          </a:p>
        </p:txBody>
      </p:sp>
      <p:sp>
        <p:nvSpPr>
          <p:cNvPr id="62470" name="Rectangle 7">
            <a:extLst>
              <a:ext uri="{FF2B5EF4-FFF2-40B4-BE49-F238E27FC236}">
                <a16:creationId xmlns:a16="http://schemas.microsoft.com/office/drawing/2014/main" xmlns="" id="{2BCA25A2-1550-43A4-94E2-0536DB7B2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300" y="4171950"/>
            <a:ext cx="6376988" cy="154305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500"/>
              <a:t>     Those costs which can be identified logically and practically in their entirety to a particular department/product are called </a:t>
            </a:r>
            <a:br>
              <a:rPr lang="en-US" altLang="en-US" sz="1500"/>
            </a:br>
            <a:r>
              <a:rPr lang="en-US" altLang="en-US" sz="1500"/>
              <a:t>direct costs. Those costs which are not practically </a:t>
            </a:r>
            <a:br>
              <a:rPr lang="en-US" altLang="en-US" sz="1500"/>
            </a:br>
            <a:r>
              <a:rPr lang="en-US" altLang="en-US" sz="1500"/>
              <a:t>identifiable exclusively and wholly to a particular product/division/segment are called indirect </a:t>
            </a:r>
            <a:br>
              <a:rPr lang="en-US" altLang="en-US" sz="1500"/>
            </a:br>
            <a:r>
              <a:rPr lang="en-US" altLang="en-US" sz="1500"/>
              <a:t>(common) costs. </a:t>
            </a:r>
          </a:p>
        </p:txBody>
      </p:sp>
      <p:sp>
        <p:nvSpPr>
          <p:cNvPr id="62471" name="Text Box 8">
            <a:extLst>
              <a:ext uri="{FF2B5EF4-FFF2-40B4-BE49-F238E27FC236}">
                <a16:creationId xmlns:a16="http://schemas.microsoft.com/office/drawing/2014/main" xmlns="" id="{B5C029E8-7FD1-46F4-9193-5322B8543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0" y="1143000"/>
            <a:ext cx="6376988" cy="400050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75"/>
              <a:t>(i) Responsibility costs</a:t>
            </a:r>
          </a:p>
        </p:txBody>
      </p:sp>
      <p:sp>
        <p:nvSpPr>
          <p:cNvPr id="62472" name="Text Box 9">
            <a:extLst>
              <a:ext uri="{FF2B5EF4-FFF2-40B4-BE49-F238E27FC236}">
                <a16:creationId xmlns:a16="http://schemas.microsoft.com/office/drawing/2014/main" xmlns="" id="{63E2FF59-DD98-4744-8ACE-D3DB44D57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0" y="2286000"/>
            <a:ext cx="6376988" cy="34290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100000">
                <a:srgbClr val="760000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5000"/>
              <a:buFont typeface="Arial" panose="020B0604020202020204" pitchFamily="34" charset="0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500"/>
              <a:t>(ii) Controllable and Non-controllable costs</a:t>
            </a:r>
          </a:p>
        </p:txBody>
      </p:sp>
      <p:sp>
        <p:nvSpPr>
          <p:cNvPr id="62473" name="Text Box 10">
            <a:extLst>
              <a:ext uri="{FF2B5EF4-FFF2-40B4-BE49-F238E27FC236}">
                <a16:creationId xmlns:a16="http://schemas.microsoft.com/office/drawing/2014/main" xmlns="" id="{1B5511C3-6C10-4489-9DE4-7EEBAE4F8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0" y="3771900"/>
            <a:ext cx="6376988" cy="400050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75"/>
              <a:t>(ii) Direct and indirect costs</a:t>
            </a:r>
          </a:p>
        </p:txBody>
      </p:sp>
      <p:sp>
        <p:nvSpPr>
          <p:cNvPr id="62474" name="Text Box 11">
            <a:extLst>
              <a:ext uri="{FF2B5EF4-FFF2-40B4-BE49-F238E27FC236}">
                <a16:creationId xmlns:a16="http://schemas.microsoft.com/office/drawing/2014/main" xmlns="" id="{E7A5C462-EE3C-41FE-9816-4AC053C1E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8300" y="2228850"/>
            <a:ext cx="6376988" cy="400050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 anchorCtr="1"/>
          <a:lstStyle>
            <a:lvl1pPr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875"/>
              <a:t>(ii) Controllable and Non-controllable costs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60E08EAD-0418-424B-B8F3-2A720532A6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 Tata McGraw-Hill Publishing Company Limited, Management Accounting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A6742227-6C73-42DC-A085-FA3C39B01E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7-</a:t>
            </a:r>
            <a:fld id="{98EC0C9D-099E-4052-AB7C-665DE7579C33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77BB4F-81F4-4DD3-B73E-3C421C15D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60770"/>
            <a:ext cx="9144000" cy="37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681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C3D24269-43A6-42FA-9907-838C035412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© Tata McGraw-Hill Publishing Company Limited, Management Accounting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F9DF8FA9-733A-4EAD-89D2-3CAA9B17B2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7-</a:t>
            </a:r>
            <a:fld id="{98EC0C9D-099E-4052-AB7C-665DE7579C33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3EBE291-8BBB-43B6-8CAE-A233E8594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09" y="19493"/>
            <a:ext cx="9144000" cy="4529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D4B5B8-51B7-492A-A1F1-E5CD5A9E8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4529448"/>
            <a:ext cx="3783585" cy="202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030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D1923996-659B-4395-BD20-F6F25C98E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783" y="1214128"/>
            <a:ext cx="8840434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4966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D5092E-1587-4528-978C-D17BD9640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responsibility center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7D03F0-0AD6-4CBC-860F-DF4E3079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center</a:t>
            </a:r>
          </a:p>
          <a:p>
            <a:r>
              <a:rPr lang="en-US" dirty="0"/>
              <a:t>Revenue center </a:t>
            </a:r>
          </a:p>
          <a:p>
            <a:r>
              <a:rPr lang="en-US" dirty="0"/>
              <a:t>profit center</a:t>
            </a:r>
          </a:p>
          <a:p>
            <a:r>
              <a:rPr lang="en-US" dirty="0"/>
              <a:t>Investment </a:t>
            </a:r>
            <a:r>
              <a:rPr lang="en-US" dirty="0" err="1"/>
              <a:t>centre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125049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F346FDA-4B30-4D7F-9619-70A3FF6E5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5847907" cy="33386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990837A-AE9C-4F58-8102-42A0F62D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865" y="-1"/>
            <a:ext cx="6124352" cy="3338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2872849-865A-4743-B80F-920B01E88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8621"/>
            <a:ext cx="5964865" cy="3338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3B75B61-E0C5-41B8-A67B-79E417435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3087" y="3415471"/>
            <a:ext cx="5986130" cy="33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2870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8288" y="1046661"/>
            <a:ext cx="7993062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98223665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133</TotalTime>
  <Words>284</Words>
  <Application>Microsoft Office PowerPoint</Application>
  <PresentationFormat>Custom</PresentationFormat>
  <Paragraphs>54</Paragraphs>
  <Slides>21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Wisp</vt:lpstr>
      <vt:lpstr>Chapter 7</vt:lpstr>
      <vt:lpstr>Cost Concepts For Control</vt:lpstr>
      <vt:lpstr>Slide 3</vt:lpstr>
      <vt:lpstr>Slide 4</vt:lpstr>
      <vt:lpstr>Slide 5</vt:lpstr>
      <vt:lpstr>Slide 6</vt:lpstr>
      <vt:lpstr>Type of responsibility center</vt:lpstr>
      <vt:lpstr>Slide 8</vt:lpstr>
      <vt:lpstr>Slide 9</vt:lpstr>
      <vt:lpstr>Slide 10</vt:lpstr>
      <vt:lpstr>Slide 11</vt:lpstr>
      <vt:lpstr>Slide 12</vt:lpstr>
      <vt:lpstr>Slide 13</vt:lpstr>
      <vt:lpstr>Cost Concepts  For Decision- Making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Purwa Srivastava</dc:creator>
  <cp:lastModifiedBy>Purwa Srivastava</cp:lastModifiedBy>
  <cp:revision>22</cp:revision>
  <dcterms:created xsi:type="dcterms:W3CDTF">2023-09-25T10:11:44Z</dcterms:created>
  <dcterms:modified xsi:type="dcterms:W3CDTF">2023-09-25T15:39:49Z</dcterms:modified>
</cp:coreProperties>
</file>